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3" r:id="rId11"/>
    <p:sldId id="299" r:id="rId12"/>
    <p:sldId id="334" r:id="rId13"/>
    <p:sldId id="302" r:id="rId14"/>
    <p:sldId id="264" r:id="rId15"/>
    <p:sldId id="335" r:id="rId16"/>
    <p:sldId id="266" r:id="rId17"/>
    <p:sldId id="265" r:id="rId18"/>
    <p:sldId id="336" r:id="rId19"/>
    <p:sldId id="337" r:id="rId20"/>
    <p:sldId id="338" r:id="rId21"/>
    <p:sldId id="339" r:id="rId22"/>
    <p:sldId id="340"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966BE-3EB3-49FB-8673-B6375271C148}" v="1903" dt="2025-01-15T02:39:48.95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Jacob Martin</a:t>
            </a:r>
          </a:p>
          <a:p>
            <a:r>
              <a:rPr lang="en-US" dirty="0">
                <a:solidFill>
                  <a:schemeClr val="bg2"/>
                </a:solidFill>
                <a:latin typeface="Abadi"/>
                <a:ea typeface="SF Pro" pitchFamily="2" charset="0"/>
                <a:cs typeface="SF Pro" pitchFamily="2" charset="0"/>
              </a:rPr>
              <a:t>14 January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9447" y="1526047"/>
            <a:ext cx="1112074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https://github.com/jacobmartin26/IBM-Data-Science/blob/main/Capstone/Lab%201.5%20Web%20scraping%20Falcon%209%20and%20Falcon%20Heavy%20Launches%20Records%20from%20Wikipedia.ipynb</a:t>
            </a:r>
            <a:endParaRPr lang="en-US">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diagram of an executor&#10;&#10;Description automatically generated">
            <a:extLst>
              <a:ext uri="{FF2B5EF4-FFF2-40B4-BE49-F238E27FC236}">
                <a16:creationId xmlns:a16="http://schemas.microsoft.com/office/drawing/2014/main" id="{45A7BEC7-D464-4CA7-A0B2-C32C0F1A1DB9}"/>
              </a:ext>
            </a:extLst>
          </p:cNvPr>
          <p:cNvPicPr>
            <a:picLocks noChangeAspect="1"/>
          </p:cNvPicPr>
          <p:nvPr/>
        </p:nvPicPr>
        <p:blipFill>
          <a:blip r:embed="rId3"/>
          <a:stretch>
            <a:fillRect/>
          </a:stretch>
        </p:blipFill>
        <p:spPr>
          <a:xfrm>
            <a:off x="1765223" y="2984768"/>
            <a:ext cx="8661553" cy="879283"/>
          </a:xfrm>
          <a:prstGeom prst="rect">
            <a:avLst/>
          </a:prstGeom>
        </p:spPr>
      </p:pic>
      <p:pic>
        <p:nvPicPr>
          <p:cNvPr id="7" name="Picture 6" descr="A black rectangular sign with white text&#10;&#10;Description automatically generated">
            <a:extLst>
              <a:ext uri="{FF2B5EF4-FFF2-40B4-BE49-F238E27FC236}">
                <a16:creationId xmlns:a16="http://schemas.microsoft.com/office/drawing/2014/main" id="{4AAC8843-01EB-E330-F871-C2BDAD6B400E}"/>
              </a:ext>
            </a:extLst>
          </p:cNvPr>
          <p:cNvPicPr>
            <a:picLocks noChangeAspect="1"/>
          </p:cNvPicPr>
          <p:nvPr/>
        </p:nvPicPr>
        <p:blipFill>
          <a:blip r:embed="rId4"/>
          <a:stretch>
            <a:fillRect/>
          </a:stretch>
        </p:blipFill>
        <p:spPr>
          <a:xfrm>
            <a:off x="2962790" y="3861010"/>
            <a:ext cx="6266417" cy="88949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854"/>
            <a:ext cx="8975652" cy="4792012"/>
          </a:xfrm>
          <a:prstGeom prst="rect">
            <a:avLst/>
          </a:prstGeom>
        </p:spPr>
        <p:txBody>
          <a:bodyPr lIns="91440" tIns="45720" rIns="91440" bIns="45720" anchor="t"/>
          <a:lstStyle/>
          <a:p>
            <a:r>
              <a:rPr lang="en-US" sz="1600" u="sng" dirty="0">
                <a:solidFill>
                  <a:schemeClr val="accent3">
                    <a:lumMod val="25000"/>
                  </a:schemeClr>
                </a:solidFill>
                <a:latin typeface="Abadi"/>
                <a:ea typeface="+mn-lt"/>
                <a:cs typeface="+mn-lt"/>
              </a:rPr>
              <a:t>Missing Values Analysis:</a:t>
            </a:r>
            <a:endParaRPr lang="en-US" sz="1600" u="sng">
              <a:solidFill>
                <a:schemeClr val="accent3">
                  <a:lumMod val="25000"/>
                </a:schemeClr>
              </a:solidFill>
              <a:latin typeface="Abadi"/>
              <a:ea typeface="Calibri"/>
              <a:cs typeface="Calibri"/>
            </a:endParaRPr>
          </a:p>
          <a:p>
            <a:pPr lvl="1"/>
            <a:r>
              <a:rPr lang="en-US" sz="1600" dirty="0">
                <a:solidFill>
                  <a:schemeClr val="accent3">
                    <a:lumMod val="25000"/>
                  </a:schemeClr>
                </a:solidFill>
                <a:latin typeface="Abadi"/>
                <a:ea typeface="+mn-lt"/>
                <a:cs typeface="+mn-lt"/>
              </a:rPr>
              <a:t>Identified and calculated the percentage of missing values in each attribute.</a:t>
            </a:r>
            <a:endParaRPr lang="en-US" sz="1600">
              <a:solidFill>
                <a:schemeClr val="accent3">
                  <a:lumMod val="25000"/>
                </a:schemeClr>
              </a:solidFill>
              <a:latin typeface="Abadi"/>
              <a:ea typeface="Calibri"/>
              <a:cs typeface="Calibri"/>
            </a:endParaRPr>
          </a:p>
          <a:p>
            <a:r>
              <a:rPr lang="en-US" sz="1600" u="sng" dirty="0">
                <a:solidFill>
                  <a:schemeClr val="accent3">
                    <a:lumMod val="25000"/>
                  </a:schemeClr>
                </a:solidFill>
                <a:latin typeface="Abadi"/>
                <a:ea typeface="+mn-lt"/>
                <a:cs typeface="+mn-lt"/>
              </a:rPr>
              <a:t>Data Type Identification:</a:t>
            </a:r>
            <a:endParaRPr lang="en-US" sz="1600" u="sng">
              <a:solidFill>
                <a:schemeClr val="accent3">
                  <a:lumMod val="25000"/>
                </a:schemeClr>
              </a:solidFill>
              <a:latin typeface="Abadi"/>
              <a:ea typeface="Calibri"/>
              <a:cs typeface="Calibri"/>
            </a:endParaRPr>
          </a:p>
          <a:p>
            <a:pPr lvl="1"/>
            <a:r>
              <a:rPr lang="en-US" sz="1600" dirty="0">
                <a:solidFill>
                  <a:schemeClr val="accent3">
                    <a:lumMod val="25000"/>
                  </a:schemeClr>
                </a:solidFill>
                <a:latin typeface="Abadi"/>
                <a:ea typeface="+mn-lt"/>
                <a:cs typeface="+mn-lt"/>
              </a:rPr>
              <a:t>Classified attributes into numerical and categorical columns for further processing.</a:t>
            </a:r>
            <a:endParaRPr lang="en-US" sz="1600">
              <a:solidFill>
                <a:schemeClr val="accent3">
                  <a:lumMod val="25000"/>
                </a:schemeClr>
              </a:solidFill>
              <a:latin typeface="Abadi"/>
              <a:ea typeface="Calibri"/>
              <a:cs typeface="Calibri"/>
            </a:endParaRPr>
          </a:p>
          <a:p>
            <a:r>
              <a:rPr lang="en-US" sz="1600" u="sng" dirty="0">
                <a:solidFill>
                  <a:schemeClr val="accent3">
                    <a:lumMod val="25000"/>
                  </a:schemeClr>
                </a:solidFill>
                <a:latin typeface="Abadi"/>
                <a:ea typeface="+mn-lt"/>
                <a:cs typeface="+mn-lt"/>
              </a:rPr>
              <a:t>Launch Site Analysis:</a:t>
            </a:r>
            <a:endParaRPr lang="en-US" sz="1600" u="sng">
              <a:solidFill>
                <a:schemeClr val="accent3">
                  <a:lumMod val="25000"/>
                </a:schemeClr>
              </a:solidFill>
              <a:latin typeface="Abadi"/>
              <a:ea typeface="Calibri"/>
              <a:cs typeface="Calibri"/>
            </a:endParaRPr>
          </a:p>
          <a:p>
            <a:pPr lvl="1"/>
            <a:r>
              <a:rPr lang="en-US" sz="1600" dirty="0">
                <a:solidFill>
                  <a:schemeClr val="accent3">
                    <a:lumMod val="25000"/>
                  </a:schemeClr>
                </a:solidFill>
                <a:latin typeface="Abadi"/>
                <a:ea typeface="+mn-lt"/>
                <a:cs typeface="+mn-lt"/>
              </a:rPr>
              <a:t>CCAFS SLC 40: 55 launches</a:t>
            </a:r>
            <a:endParaRPr lang="en-US" sz="1600">
              <a:solidFill>
                <a:schemeClr val="accent3">
                  <a:lumMod val="25000"/>
                </a:schemeClr>
              </a:solidFill>
              <a:latin typeface="Abadi"/>
              <a:ea typeface="Calibri"/>
              <a:cs typeface="Calibri"/>
            </a:endParaRPr>
          </a:p>
          <a:p>
            <a:pPr lvl="1"/>
            <a:r>
              <a:rPr lang="en-US" sz="1600" dirty="0">
                <a:solidFill>
                  <a:schemeClr val="accent3">
                    <a:lumMod val="25000"/>
                  </a:schemeClr>
                </a:solidFill>
                <a:latin typeface="Abadi"/>
                <a:ea typeface="+mn-lt"/>
                <a:cs typeface="+mn-lt"/>
              </a:rPr>
              <a:t>KSC LC 39A: 22 launches</a:t>
            </a:r>
            <a:endParaRPr lang="en-US" sz="1600">
              <a:solidFill>
                <a:schemeClr val="accent3">
                  <a:lumMod val="25000"/>
                </a:schemeClr>
              </a:solidFill>
              <a:latin typeface="Abadi"/>
              <a:ea typeface="Calibri"/>
              <a:cs typeface="Calibri"/>
            </a:endParaRPr>
          </a:p>
          <a:p>
            <a:pPr lvl="1"/>
            <a:r>
              <a:rPr lang="en-US" sz="1600" dirty="0">
                <a:solidFill>
                  <a:schemeClr val="accent3">
                    <a:lumMod val="25000"/>
                  </a:schemeClr>
                </a:solidFill>
                <a:latin typeface="Abadi"/>
                <a:ea typeface="+mn-lt"/>
                <a:cs typeface="+mn-lt"/>
              </a:rPr>
              <a:t>VAFB SLC 4E: 13 launches</a:t>
            </a:r>
            <a:endParaRPr lang="en-US" sz="1600">
              <a:solidFill>
                <a:schemeClr val="accent3">
                  <a:lumMod val="25000"/>
                </a:schemeClr>
              </a:solidFill>
              <a:latin typeface="Abadi"/>
              <a:ea typeface="Calibri"/>
              <a:cs typeface="Calibri"/>
            </a:endParaRPr>
          </a:p>
          <a:p>
            <a:r>
              <a:rPr lang="en-US" sz="1600" u="sng" dirty="0">
                <a:solidFill>
                  <a:schemeClr val="accent3">
                    <a:lumMod val="25000"/>
                  </a:schemeClr>
                </a:solidFill>
                <a:latin typeface="Abadi"/>
                <a:ea typeface="+mn-lt"/>
                <a:cs typeface="+mn-lt"/>
              </a:rPr>
              <a:t>Orbit Analysis:</a:t>
            </a:r>
            <a:endParaRPr lang="en-US" sz="1600" u="sng" dirty="0">
              <a:solidFill>
                <a:schemeClr val="accent3">
                  <a:lumMod val="25000"/>
                </a:schemeClr>
              </a:solidFill>
              <a:latin typeface="Abadi"/>
              <a:ea typeface="Calibri" panose="020F0502020204030204"/>
              <a:cs typeface="Calibri" panose="020F0502020204030204"/>
            </a:endParaRPr>
          </a:p>
          <a:p>
            <a:pPr lvl="1"/>
            <a:r>
              <a:rPr lang="en-US" sz="1600" dirty="0">
                <a:solidFill>
                  <a:schemeClr val="accent3">
                    <a:lumMod val="25000"/>
                  </a:schemeClr>
                </a:solidFill>
                <a:latin typeface="Abadi"/>
                <a:ea typeface="+mn-lt"/>
                <a:cs typeface="+mn-lt"/>
              </a:rPr>
              <a:t>GTO: 27 missions</a:t>
            </a:r>
            <a:endParaRPr lang="en-US" sz="1600">
              <a:solidFill>
                <a:schemeClr val="accent3">
                  <a:lumMod val="25000"/>
                </a:schemeClr>
              </a:solidFill>
              <a:latin typeface="Abadi"/>
            </a:endParaRPr>
          </a:p>
          <a:p>
            <a:pPr lvl="1"/>
            <a:r>
              <a:rPr lang="en-US" sz="1600" dirty="0">
                <a:solidFill>
                  <a:schemeClr val="accent3">
                    <a:lumMod val="25000"/>
                  </a:schemeClr>
                </a:solidFill>
                <a:latin typeface="Abadi"/>
                <a:ea typeface="+mn-lt"/>
                <a:cs typeface="+mn-lt"/>
              </a:rPr>
              <a:t>ISS: 21 missions</a:t>
            </a:r>
            <a:endParaRPr lang="en-US" sz="1600">
              <a:solidFill>
                <a:schemeClr val="accent3">
                  <a:lumMod val="25000"/>
                </a:schemeClr>
              </a:solidFill>
              <a:latin typeface="Abadi"/>
            </a:endParaRPr>
          </a:p>
          <a:p>
            <a:pPr lvl="1"/>
            <a:r>
              <a:rPr lang="en-US" sz="1600" dirty="0">
                <a:solidFill>
                  <a:schemeClr val="accent3">
                    <a:lumMod val="25000"/>
                  </a:schemeClr>
                </a:solidFill>
                <a:latin typeface="Abadi"/>
                <a:ea typeface="+mn-lt"/>
                <a:cs typeface="+mn-lt"/>
              </a:rPr>
              <a:t>VLEO: 14 missions</a:t>
            </a:r>
            <a:endParaRPr lang="en-US" sz="1600">
              <a:solidFill>
                <a:schemeClr val="accent3">
                  <a:lumMod val="25000"/>
                </a:schemeClr>
              </a:solidFill>
              <a:latin typeface="Abadi"/>
            </a:endParaRPr>
          </a:p>
          <a:p>
            <a:pPr lvl="1"/>
            <a:r>
              <a:rPr lang="en-US" sz="1600" dirty="0">
                <a:solidFill>
                  <a:schemeClr val="accent3">
                    <a:lumMod val="25000"/>
                  </a:schemeClr>
                </a:solidFill>
                <a:latin typeface="Abadi"/>
                <a:ea typeface="+mn-lt"/>
                <a:cs typeface="+mn-lt"/>
              </a:rPr>
              <a:t>Other orbit types had smaller frequencies, such as PO (9) and LEO (7).</a:t>
            </a:r>
            <a:endParaRPr lang="en-US" sz="1600" dirty="0">
              <a:solidFill>
                <a:schemeClr val="accent3">
                  <a:lumMod val="25000"/>
                </a:schemeClr>
              </a:solidFill>
              <a:latin typeface="Abadi"/>
              <a:ea typeface="Calibri"/>
              <a:cs typeface="Calibri"/>
            </a:endParaRPr>
          </a:p>
          <a:p>
            <a:r>
              <a:rPr lang="en-US" sz="1600" u="sng" dirty="0">
                <a:solidFill>
                  <a:schemeClr val="accent3">
                    <a:lumMod val="25000"/>
                  </a:schemeClr>
                </a:solidFill>
                <a:latin typeface="Abadi"/>
                <a:ea typeface="+mn-lt"/>
                <a:cs typeface="+mn-lt"/>
              </a:rPr>
              <a:t>Created a binary Landing Outcome Label based on the </a:t>
            </a:r>
            <a:r>
              <a:rPr lang="en-US" sz="1600" u="sng" dirty="0">
                <a:solidFill>
                  <a:schemeClr val="accent3">
                    <a:lumMod val="25000"/>
                  </a:schemeClr>
                </a:solidFill>
                <a:latin typeface="Abadi"/>
                <a:ea typeface="Calibri" panose="020F0502020204030204"/>
                <a:cs typeface="Calibri" panose="020F0502020204030204"/>
              </a:rPr>
              <a:t>Outcome</a:t>
            </a:r>
            <a:r>
              <a:rPr lang="en-US" sz="1600" u="sng" dirty="0">
                <a:solidFill>
                  <a:schemeClr val="accent3">
                    <a:lumMod val="25000"/>
                  </a:schemeClr>
                </a:solidFill>
                <a:latin typeface="Abadi"/>
                <a:ea typeface="+mn-lt"/>
                <a:cs typeface="+mn-lt"/>
              </a:rPr>
              <a:t> column:</a:t>
            </a:r>
            <a:endParaRPr lang="en-US" sz="1600" u="sng" dirty="0">
              <a:solidFill>
                <a:schemeClr val="accent3">
                  <a:lumMod val="25000"/>
                </a:schemeClr>
              </a:solidFill>
              <a:latin typeface="Abadi"/>
              <a:ea typeface="Calibri" panose="020F0502020204030204"/>
              <a:cs typeface="Calibri" panose="020F0502020204030204"/>
            </a:endParaRPr>
          </a:p>
          <a:p>
            <a:pPr lvl="1"/>
            <a:r>
              <a:rPr lang="en-US" sz="1600" dirty="0">
                <a:solidFill>
                  <a:schemeClr val="accent3">
                    <a:lumMod val="25000"/>
                  </a:schemeClr>
                </a:solidFill>
                <a:latin typeface="Abadi"/>
                <a:ea typeface="+mn-lt"/>
                <a:cs typeface="+mn-lt"/>
              </a:rPr>
              <a:t>Value 0 for bad outcomes where the first stage did not land successfully.</a:t>
            </a:r>
            <a:endParaRPr lang="en-US" sz="1600" dirty="0">
              <a:solidFill>
                <a:schemeClr val="accent3">
                  <a:lumMod val="25000"/>
                </a:schemeClr>
              </a:solidFill>
              <a:latin typeface="Abadi"/>
            </a:endParaRPr>
          </a:p>
          <a:p>
            <a:pPr lvl="1"/>
            <a:r>
              <a:rPr lang="en-US" sz="1600" dirty="0">
                <a:solidFill>
                  <a:schemeClr val="accent3">
                    <a:lumMod val="25000"/>
                  </a:schemeClr>
                </a:solidFill>
                <a:latin typeface="Abadi"/>
                <a:ea typeface="+mn-lt"/>
                <a:cs typeface="+mn-lt"/>
              </a:rPr>
              <a:t>Value 1 for successful outcomes where the first stage landed successfully.</a:t>
            </a:r>
            <a:endParaRPr lang="en-US" dirty="0">
              <a:solidFill>
                <a:schemeClr val="accent3">
                  <a:lumMod val="25000"/>
                </a:schemeClr>
              </a:solidFill>
              <a:latin typeface="Abadi"/>
            </a:endParaRPr>
          </a:p>
          <a:p>
            <a:pPr lvl="1"/>
            <a:endParaRPr lang="en-US" sz="1600" dirty="0">
              <a:solidFill>
                <a:schemeClr val="accent3">
                  <a:lumMod val="25000"/>
                </a:schemeClr>
              </a:solidFill>
              <a:latin typeface="Abadi"/>
              <a:ea typeface="Calibri" panose="020F0502020204030204"/>
              <a:cs typeface="Calibri" panose="020F0502020204030204"/>
            </a:endParaRPr>
          </a:p>
          <a:p>
            <a:pPr lvl="1"/>
            <a:endParaRPr lang="en-US" sz="2000" dirty="0">
              <a:solidFill>
                <a:srgbClr val="292929"/>
              </a:solidFill>
              <a:latin typeface="Abadi"/>
              <a:ea typeface="Calibri" panose="020F0502020204030204"/>
              <a:cs typeface="Calibri" panose="020F0502020204030204"/>
            </a:endParaRPr>
          </a:p>
          <a:p>
            <a:endParaRPr lang="en-US"/>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9447" y="1526047"/>
            <a:ext cx="1112074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https://github.com/jacobmartin26/IBM-Data-Science/blob/main/Capstone/Lab%202%20Data%20Wrangling.ipynb</a:t>
            </a:r>
            <a:endParaRPr lang="en-US">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 name="Picture 1" descr="A black rectangular object with a white arrow&#10;&#10;Description automatically generated">
            <a:extLst>
              <a:ext uri="{FF2B5EF4-FFF2-40B4-BE49-F238E27FC236}">
                <a16:creationId xmlns:a16="http://schemas.microsoft.com/office/drawing/2014/main" id="{A28941A4-DAEE-6C23-9E8A-CD47200816A1}"/>
              </a:ext>
            </a:extLst>
          </p:cNvPr>
          <p:cNvPicPr>
            <a:picLocks noChangeAspect="1"/>
          </p:cNvPicPr>
          <p:nvPr/>
        </p:nvPicPr>
        <p:blipFill>
          <a:blip r:embed="rId3"/>
          <a:stretch>
            <a:fillRect/>
          </a:stretch>
        </p:blipFill>
        <p:spPr>
          <a:xfrm>
            <a:off x="941483" y="2482927"/>
            <a:ext cx="10318214" cy="845545"/>
          </a:xfrm>
          <a:prstGeom prst="rect">
            <a:avLst/>
          </a:prstGeom>
        </p:spPr>
      </p:pic>
      <p:pic>
        <p:nvPicPr>
          <p:cNvPr id="8" name="Picture 7" descr="A black rectangular object with a white arrow&#10;&#10;Description automatically generated">
            <a:extLst>
              <a:ext uri="{FF2B5EF4-FFF2-40B4-BE49-F238E27FC236}">
                <a16:creationId xmlns:a16="http://schemas.microsoft.com/office/drawing/2014/main" id="{3C30EE52-8425-E7BE-6312-A07E209E687E}"/>
              </a:ext>
            </a:extLst>
          </p:cNvPr>
          <p:cNvPicPr>
            <a:picLocks noChangeAspect="1"/>
          </p:cNvPicPr>
          <p:nvPr/>
        </p:nvPicPr>
        <p:blipFill>
          <a:blip r:embed="rId4"/>
          <a:stretch>
            <a:fillRect/>
          </a:stretch>
        </p:blipFill>
        <p:spPr>
          <a:xfrm>
            <a:off x="943147" y="3318373"/>
            <a:ext cx="10324067" cy="863906"/>
          </a:xfrm>
          <a:prstGeom prst="rect">
            <a:avLst/>
          </a:prstGeom>
        </p:spPr>
      </p:pic>
      <p:pic>
        <p:nvPicPr>
          <p:cNvPr id="9" name="Picture 8" descr="A black rectangular sign with white text&#10;&#10;Description automatically generated">
            <a:extLst>
              <a:ext uri="{FF2B5EF4-FFF2-40B4-BE49-F238E27FC236}">
                <a16:creationId xmlns:a16="http://schemas.microsoft.com/office/drawing/2014/main" id="{FD269759-C7A9-9850-9F60-74631D4464B6}"/>
              </a:ext>
            </a:extLst>
          </p:cNvPr>
          <p:cNvPicPr>
            <a:picLocks noChangeAspect="1"/>
          </p:cNvPicPr>
          <p:nvPr/>
        </p:nvPicPr>
        <p:blipFill>
          <a:blip r:embed="rId5"/>
          <a:stretch>
            <a:fillRect/>
          </a:stretch>
        </p:blipFill>
        <p:spPr>
          <a:xfrm>
            <a:off x="2837015" y="4169426"/>
            <a:ext cx="6517968" cy="860233"/>
          </a:xfrm>
          <a:prstGeom prst="rect">
            <a:avLst/>
          </a:prstGeom>
        </p:spPr>
      </p:pic>
    </p:spTree>
    <p:extLst>
      <p:ext uri="{BB962C8B-B14F-4D97-AF65-F5344CB8AC3E}">
        <p14:creationId xmlns:p14="http://schemas.microsoft.com/office/powerpoint/2010/main" val="280127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023"/>
            <a:ext cx="10351516" cy="46818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first relationship examined was how flight number and payload mass contribute to landing success rates. A scatterplot was used to easily show the correlation between the two features and our target variable. Scatterplots were also used to show the relationships between flight number vs launch site, payload mass vs launch site, flight number vs orbit type, and payload mass vs orbit type.</a:t>
            </a:r>
          </a:p>
          <a:p>
            <a:pPr>
              <a:lnSpc>
                <a:spcPct val="100000"/>
              </a:lnSpc>
              <a:spcBef>
                <a:spcPts val="1400"/>
              </a:spcBef>
            </a:pPr>
            <a:r>
              <a:rPr lang="en-US" sz="2200" dirty="0">
                <a:solidFill>
                  <a:schemeClr val="accent3">
                    <a:lumMod val="25000"/>
                  </a:schemeClr>
                </a:solidFill>
                <a:latin typeface="Abadi"/>
              </a:rPr>
              <a:t>A bar graph was used to show the success rates by each distinct orbit type.</a:t>
            </a:r>
          </a:p>
          <a:p>
            <a:pPr>
              <a:lnSpc>
                <a:spcPct val="100000"/>
              </a:lnSpc>
              <a:spcBef>
                <a:spcPts val="1400"/>
              </a:spcBef>
            </a:pPr>
            <a:r>
              <a:rPr lang="en-US" sz="2200" dirty="0">
                <a:solidFill>
                  <a:schemeClr val="accent3">
                    <a:lumMod val="25000"/>
                  </a:schemeClr>
                </a:solidFill>
                <a:latin typeface="Abadi"/>
              </a:rPr>
              <a:t>Lastly, a line graph was used to show how the overall success rate of launches changed year over year</a:t>
            </a:r>
          </a:p>
          <a:p>
            <a:pPr marL="0" indent="0">
              <a:lnSpc>
                <a:spcPct val="100000"/>
              </a:lnSpc>
              <a:spcBef>
                <a:spcPts val="1400"/>
              </a:spcBef>
              <a:buNone/>
            </a:pPr>
            <a:r>
              <a:rPr lang="en-US" sz="2200" dirty="0">
                <a:solidFill>
                  <a:schemeClr val="accent3">
                    <a:lumMod val="25000"/>
                  </a:schemeClr>
                </a:solidFill>
                <a:latin typeface="Abadi"/>
                <a:ea typeface="+mn-lt"/>
                <a:cs typeface="+mn-lt"/>
              </a:rPr>
              <a:t>https://github.com/jacobmartin26/IBM-Data-Science/blob/main/Capstone/Lab%203.5%20EDA%20with%20Visualization%20Lab.ipynb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2623"/>
            <a:ext cx="9745589" cy="5195963"/>
          </a:xfrm>
          <a:prstGeom prst="rect">
            <a:avLst/>
          </a:prstGeom>
        </p:spPr>
        <p:txBody>
          <a:bodyPr lIns="91440" tIns="45720" rIns="91440" bIns="45720" anchor="t"/>
          <a:lstStyle/>
          <a:p>
            <a:pPr>
              <a:lnSpc>
                <a:spcPct val="100000"/>
              </a:lnSpc>
              <a:spcBef>
                <a:spcPts val="1400"/>
              </a:spcBef>
            </a:pPr>
            <a:r>
              <a:rPr lang="en-US" sz="1400" dirty="0">
                <a:latin typeface="Abadi"/>
              </a:rPr>
              <a:t>Converted .csv file into </a:t>
            </a:r>
            <a:r>
              <a:rPr lang="en-US" sz="1400" dirty="0" err="1">
                <a:latin typeface="Abadi"/>
              </a:rPr>
              <a:t>sqlite</a:t>
            </a:r>
            <a:r>
              <a:rPr lang="en-US" sz="1400" dirty="0">
                <a:latin typeface="Abadi"/>
              </a:rPr>
              <a:t> database file</a:t>
            </a:r>
            <a:endParaRPr lang="en-US" sz="1400">
              <a:latin typeface="Abadi" panose="020B0604020104020204" pitchFamily="34" charset="0"/>
            </a:endParaRPr>
          </a:p>
          <a:p>
            <a:pPr>
              <a:lnSpc>
                <a:spcPct val="100000"/>
              </a:lnSpc>
              <a:spcBef>
                <a:spcPts val="1400"/>
              </a:spcBef>
            </a:pPr>
            <a:r>
              <a:rPr lang="en-US" sz="1400" dirty="0">
                <a:latin typeface="Abadi"/>
              </a:rPr>
              <a:t>Displayed the names of the unique launch sites in the space mission</a:t>
            </a:r>
          </a:p>
          <a:p>
            <a:pPr>
              <a:lnSpc>
                <a:spcPct val="100000"/>
              </a:lnSpc>
              <a:spcBef>
                <a:spcPts val="1400"/>
              </a:spcBef>
            </a:pPr>
            <a:r>
              <a:rPr lang="en-US" sz="1400" dirty="0">
                <a:latin typeface="Abadi"/>
              </a:rPr>
              <a:t>Displayed 5 records where launch sites begin with the string 'CCA'</a:t>
            </a:r>
          </a:p>
          <a:p>
            <a:pPr>
              <a:lnSpc>
                <a:spcPct val="100000"/>
              </a:lnSpc>
              <a:spcBef>
                <a:spcPts val="1400"/>
              </a:spcBef>
            </a:pPr>
            <a:r>
              <a:rPr lang="en-US" sz="1400" dirty="0">
                <a:latin typeface="Abadi"/>
              </a:rPr>
              <a:t>Displayed the total payload mass carried by boosters launched by NASA (CRS)</a:t>
            </a:r>
          </a:p>
          <a:p>
            <a:pPr>
              <a:lnSpc>
                <a:spcPct val="100000"/>
              </a:lnSpc>
              <a:spcBef>
                <a:spcPts val="1400"/>
              </a:spcBef>
            </a:pPr>
            <a:r>
              <a:rPr lang="en-US" sz="1400" dirty="0">
                <a:latin typeface="Abadi"/>
              </a:rPr>
              <a:t>Displayed average payload mass carried by booster version F9 v1.1</a:t>
            </a:r>
          </a:p>
          <a:p>
            <a:pPr>
              <a:lnSpc>
                <a:spcPct val="100000"/>
              </a:lnSpc>
              <a:spcBef>
                <a:spcPts val="1400"/>
              </a:spcBef>
            </a:pPr>
            <a:r>
              <a:rPr lang="en-US" sz="1400" dirty="0">
                <a:latin typeface="Abadi"/>
              </a:rPr>
              <a:t>Listed the date when the first successful landing outcome in ground pad was achieved.</a:t>
            </a:r>
          </a:p>
          <a:p>
            <a:pPr>
              <a:lnSpc>
                <a:spcPct val="100000"/>
              </a:lnSpc>
              <a:spcBef>
                <a:spcPts val="1400"/>
              </a:spcBef>
            </a:pPr>
            <a:r>
              <a:rPr lang="en-US" sz="1400" dirty="0">
                <a:latin typeface="Abadi"/>
              </a:rPr>
              <a:t>Listed the names of the boosters which have success in drone ship and have payload mass greater than 4000 but less than 6000</a:t>
            </a:r>
          </a:p>
          <a:p>
            <a:pPr>
              <a:lnSpc>
                <a:spcPct val="100000"/>
              </a:lnSpc>
              <a:spcBef>
                <a:spcPts val="1400"/>
              </a:spcBef>
            </a:pPr>
            <a:r>
              <a:rPr lang="en-US" sz="1400" dirty="0">
                <a:latin typeface="Abadi"/>
              </a:rPr>
              <a:t>Listed the total number of successful and failure mission outcomes</a:t>
            </a:r>
          </a:p>
          <a:p>
            <a:pPr>
              <a:lnSpc>
                <a:spcPct val="100000"/>
              </a:lnSpc>
              <a:spcBef>
                <a:spcPts val="1400"/>
              </a:spcBef>
            </a:pPr>
            <a:r>
              <a:rPr lang="en-US" sz="1400" dirty="0">
                <a:latin typeface="Abadi"/>
              </a:rPr>
              <a:t>Listed the names of the booster versions which have carried the maximum payload mass</a:t>
            </a:r>
          </a:p>
          <a:p>
            <a:pPr>
              <a:lnSpc>
                <a:spcPct val="100000"/>
              </a:lnSpc>
              <a:spcBef>
                <a:spcPts val="1400"/>
              </a:spcBef>
            </a:pPr>
            <a:r>
              <a:rPr lang="en-US" sz="1400" dirty="0">
                <a:latin typeface="Abadi"/>
              </a:rPr>
              <a:t>Listed the records which will display the month names, failure </a:t>
            </a:r>
            <a:r>
              <a:rPr lang="en-US" sz="1400" dirty="0" err="1">
                <a:latin typeface="Abadi"/>
              </a:rPr>
              <a:t>landing_outcomes</a:t>
            </a:r>
            <a:r>
              <a:rPr lang="en-US" sz="1400" dirty="0">
                <a:latin typeface="Abadi"/>
              </a:rPr>
              <a:t> in drone ship, booster versions, </a:t>
            </a:r>
            <a:r>
              <a:rPr lang="en-US" sz="1400" dirty="0" err="1">
                <a:latin typeface="Abadi"/>
              </a:rPr>
              <a:t>launch_site</a:t>
            </a:r>
            <a:r>
              <a:rPr lang="en-US" sz="1400" dirty="0">
                <a:latin typeface="Abadi"/>
              </a:rPr>
              <a:t> for the months in year 2015.</a:t>
            </a:r>
          </a:p>
          <a:p>
            <a:pPr>
              <a:lnSpc>
                <a:spcPct val="100000"/>
              </a:lnSpc>
              <a:spcBef>
                <a:spcPts val="1400"/>
              </a:spcBef>
            </a:pPr>
            <a:r>
              <a:rPr lang="en-US" sz="1400" dirty="0">
                <a:latin typeface="Abadi"/>
              </a:rPr>
              <a:t>Ranked the count of landing outcomes (such as Failure (drone ship) or Success (ground pad)) between the date 2010-06-04 and 2017-03-20, in descending order.</a:t>
            </a:r>
          </a:p>
          <a:p>
            <a:pPr marL="0" indent="0">
              <a:lnSpc>
                <a:spcPct val="100000"/>
              </a:lnSpc>
              <a:spcBef>
                <a:spcPts val="1400"/>
              </a:spcBef>
              <a:buNone/>
            </a:pPr>
            <a:r>
              <a:rPr lang="en-US" sz="1400" dirty="0">
                <a:latin typeface="Abadi"/>
                <a:ea typeface="+mn-lt"/>
                <a:cs typeface="+mn-lt"/>
              </a:rPr>
              <a:t>https://github.com/jacobmartin26/IBM-Data-Science/blob/main/Capstone/Lab%203%20EDA%20with%20SQL.ipynb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35" y="150782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Added a Folium circle and marker to each launch site on the site map in order to mark and label where each launch site is located in the US.</a:t>
            </a:r>
          </a:p>
          <a:p>
            <a:pPr>
              <a:lnSpc>
                <a:spcPct val="100000"/>
              </a:lnSpc>
              <a:spcBef>
                <a:spcPts val="1400"/>
              </a:spcBef>
            </a:pPr>
            <a:r>
              <a:rPr lang="en-US" sz="2200" dirty="0">
                <a:latin typeface="Abadi"/>
              </a:rPr>
              <a:t>Added a marker cluster that holds markers of both successful and failed launches for each unique launch site on the map. Successful launches are green while failed ones are red. This makes it quicker to see which sites are more popular and/or more successful with its launches.</a:t>
            </a:r>
          </a:p>
          <a:p>
            <a:pPr>
              <a:lnSpc>
                <a:spcPct val="100000"/>
              </a:lnSpc>
              <a:spcBef>
                <a:spcPts val="1400"/>
              </a:spcBef>
            </a:pPr>
            <a:r>
              <a:rPr lang="en-US" sz="2200" dirty="0">
                <a:latin typeface="Abadi"/>
              </a:rPr>
              <a:t>Added a line between the CCAFS SLC-40 launch site and its nearest coastline, highway, railway, and city in order to see if launch sites were in close proximity to certain structures.</a:t>
            </a:r>
          </a:p>
          <a:p>
            <a:pPr marL="0" indent="0">
              <a:lnSpc>
                <a:spcPct val="100000"/>
              </a:lnSpc>
              <a:spcBef>
                <a:spcPts val="1400"/>
              </a:spcBef>
              <a:buNone/>
            </a:pPr>
            <a:r>
              <a:rPr lang="en-US" sz="2000" dirty="0">
                <a:latin typeface="Abadi"/>
                <a:ea typeface="+mn-lt"/>
                <a:cs typeface="+mn-lt"/>
              </a:rPr>
              <a:t>https://github.com/jacobmartin26/IBM-Data-Science/blob/main/Capstone/Lab%204%20Visual%20Analytics%20with%20Folium.ipynb</a:t>
            </a:r>
            <a:endParaRPr lang="en-US" sz="2000" dirty="0">
              <a:latin typeface="Abadi"/>
            </a:endParaRPr>
          </a:p>
          <a:p>
            <a:endParaRPr lang="en-US">
              <a:solidFill>
                <a:srgbClr val="000000"/>
              </a:solidFill>
              <a:latin typeface="Calibri" panose="020F0502020204030204"/>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71234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300"/>
            <a:ext cx="10691203" cy="4277892"/>
          </a:xfrm>
          <a:prstGeom prst="rect">
            <a:avLst/>
          </a:prstGeom>
        </p:spPr>
        <p:txBody>
          <a:bodyPr vert="horz" lIns="91440" tIns="45720" rIns="91440" bIns="45720" rtlCol="0" anchor="t">
            <a:normAutofit lnSpcReduction="10000"/>
          </a:bodyPr>
          <a:lstStyle/>
          <a:p>
            <a:pPr>
              <a:lnSpc>
                <a:spcPct val="100000"/>
              </a:lnSpc>
              <a:spcBef>
                <a:spcPts val="1400"/>
              </a:spcBef>
            </a:pPr>
            <a:r>
              <a:rPr lang="en-US" sz="2000" dirty="0">
                <a:latin typeface="Abadi"/>
              </a:rPr>
              <a:t>Added a dropdown list with all unique launch sites to enable launch site selection, defaults to all sites. The selected site will then change the data displayed in a pie chart that was added which will </a:t>
            </a:r>
            <a:r>
              <a:rPr lang="en-US" sz="2000" dirty="0">
                <a:latin typeface="Abadi"/>
                <a:ea typeface="Calibri"/>
                <a:cs typeface="Calibri"/>
              </a:rPr>
              <a:t>show</a:t>
            </a:r>
            <a:r>
              <a:rPr lang="en-US" sz="2000" dirty="0">
                <a:latin typeface="Abadi"/>
                <a:ea typeface="+mn-lt"/>
                <a:cs typeface="+mn-lt"/>
              </a:rPr>
              <a:t> the Success vs. Failed counts for the site. If all sites are selected then it will instead show the total amount of successful launches for all sites.</a:t>
            </a:r>
            <a:endParaRPr lang="en-US" sz="2000" dirty="0">
              <a:latin typeface="Abadi"/>
              <a:ea typeface="Calibri"/>
              <a:cs typeface="Calibri"/>
            </a:endParaRPr>
          </a:p>
          <a:p>
            <a:pPr>
              <a:lnSpc>
                <a:spcPct val="100000"/>
              </a:lnSpc>
              <a:spcBef>
                <a:spcPts val="1400"/>
              </a:spcBef>
            </a:pPr>
            <a:r>
              <a:rPr lang="en-US" sz="2000" dirty="0">
                <a:latin typeface="Abadi"/>
                <a:ea typeface="Calibri"/>
                <a:cs typeface="Calibri"/>
              </a:rPr>
              <a:t>Added a slider to select a payload range (0 to 10000kg) for launches. This slider will update a scatter plot that was also added which shows </a:t>
            </a:r>
            <a:r>
              <a:rPr lang="en-US" sz="2000" dirty="0">
                <a:latin typeface="Abadi"/>
                <a:ea typeface="+mn-lt"/>
                <a:cs typeface="+mn-lt"/>
              </a:rPr>
              <a:t>the correlation between payload mass and launch success based on the selected launch site from the dropdown list.</a:t>
            </a:r>
            <a:endParaRPr lang="en-US" sz="2000" dirty="0">
              <a:latin typeface="Abadi"/>
              <a:ea typeface="Calibri"/>
              <a:cs typeface="Calibri"/>
            </a:endParaRPr>
          </a:p>
          <a:p>
            <a:pPr>
              <a:lnSpc>
                <a:spcPct val="100000"/>
              </a:lnSpc>
              <a:spcBef>
                <a:spcPts val="1400"/>
              </a:spcBef>
            </a:pPr>
            <a:r>
              <a:rPr lang="en-US" sz="2000" dirty="0">
                <a:latin typeface="Abadi"/>
                <a:ea typeface="Calibri" panose="020F0502020204030204"/>
                <a:cs typeface="Calibri" panose="020F0502020204030204"/>
              </a:rPr>
              <a:t>Overall, these features should make it quick and easy for the user to view key features for all launch sites or a single launch site.</a:t>
            </a:r>
          </a:p>
          <a:p>
            <a:pPr marL="0" indent="0">
              <a:lnSpc>
                <a:spcPct val="100000"/>
              </a:lnSpc>
              <a:spcBef>
                <a:spcPts val="1400"/>
              </a:spcBef>
              <a:buNone/>
            </a:pPr>
            <a:r>
              <a:rPr lang="en-US" sz="2000" dirty="0">
                <a:latin typeface="Abadi"/>
                <a:ea typeface="+mn-lt"/>
                <a:cs typeface="+mn-lt"/>
              </a:rPr>
              <a:t>https://github.com/jacobmartin26/IBM-Data-Science/blob/main/Capstone/Lab%204.5%20Interactive%20Dashboard%20with%20Ploty%20Dash.py</a:t>
            </a:r>
            <a:endParaRPr lang="en-US" sz="2000" dirty="0">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04378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493"/>
            <a:ext cx="9745589" cy="5021530"/>
          </a:xfrm>
          <a:prstGeom prst="rect">
            <a:avLst/>
          </a:prstGeom>
        </p:spPr>
        <p:txBody>
          <a:bodyPr lIns="91440" tIns="45720" rIns="91440" bIns="45720" anchor="t">
            <a:normAutofit lnSpcReduction="10000"/>
          </a:bodyPr>
          <a:lstStyle/>
          <a:p>
            <a:r>
              <a:rPr lang="en-US" sz="2000" u="sng" dirty="0">
                <a:latin typeface="Abadi"/>
                <a:ea typeface="+mn-lt"/>
                <a:cs typeface="+mn-lt"/>
              </a:rPr>
              <a:t>Feature Standardization:</a:t>
            </a:r>
            <a:endParaRPr lang="en-US" sz="2000" u="sng">
              <a:latin typeface="Abadi"/>
              <a:ea typeface="Calibri"/>
              <a:cs typeface="Calibri"/>
            </a:endParaRPr>
          </a:p>
          <a:p>
            <a:pPr lvl="1"/>
            <a:r>
              <a:rPr lang="en-US" sz="2000" dirty="0">
                <a:latin typeface="Abadi"/>
                <a:ea typeface="+mn-lt"/>
                <a:cs typeface="+mn-lt"/>
              </a:rPr>
              <a:t>Applied a Standard Scaler to standardize features assigned to </a:t>
            </a:r>
            <a:r>
              <a:rPr lang="en-US" sz="2000" dirty="0">
                <a:latin typeface="Abadi"/>
              </a:rPr>
              <a:t>X</a:t>
            </a:r>
            <a:r>
              <a:rPr lang="en-US" sz="2000" dirty="0">
                <a:latin typeface="Abadi"/>
                <a:ea typeface="+mn-lt"/>
                <a:cs typeface="+mn-lt"/>
              </a:rPr>
              <a:t> for consistency in model performance.</a:t>
            </a:r>
            <a:endParaRPr lang="en-US" sz="2000" dirty="0">
              <a:latin typeface="Abadi"/>
              <a:ea typeface="Calibri"/>
              <a:cs typeface="Calibri"/>
            </a:endParaRPr>
          </a:p>
          <a:p>
            <a:r>
              <a:rPr lang="en-US" sz="2000" u="sng" dirty="0">
                <a:latin typeface="Abadi"/>
                <a:ea typeface="+mn-lt"/>
                <a:cs typeface="+mn-lt"/>
              </a:rPr>
              <a:t>Data Splitting:</a:t>
            </a:r>
            <a:endParaRPr lang="en-US" sz="2000" u="sng" dirty="0">
              <a:latin typeface="Abadi"/>
              <a:ea typeface="Calibri"/>
              <a:cs typeface="Calibri"/>
            </a:endParaRPr>
          </a:p>
          <a:p>
            <a:pPr lvl="1"/>
            <a:r>
              <a:rPr lang="en-US" sz="2000" dirty="0">
                <a:latin typeface="Abadi"/>
                <a:ea typeface="+mn-lt"/>
                <a:cs typeface="+mn-lt"/>
              </a:rPr>
              <a:t>Divided the dataset into training and testing subsets to evaluate model performance effectively.</a:t>
            </a:r>
            <a:endParaRPr lang="en-US" sz="2000" dirty="0">
              <a:latin typeface="Abadi"/>
              <a:ea typeface="Calibri"/>
              <a:cs typeface="Calibri"/>
            </a:endParaRPr>
          </a:p>
          <a:p>
            <a:r>
              <a:rPr lang="en-US" sz="2000" u="sng" dirty="0">
                <a:latin typeface="Abadi"/>
                <a:ea typeface="+mn-lt"/>
                <a:cs typeface="+mn-lt"/>
              </a:rPr>
              <a:t>Model Selection and Evaluation:</a:t>
            </a:r>
            <a:endParaRPr lang="en-US" sz="2000" u="sng" dirty="0">
              <a:latin typeface="Abadi"/>
              <a:ea typeface="Calibri"/>
              <a:cs typeface="Calibri"/>
            </a:endParaRPr>
          </a:p>
          <a:p>
            <a:pPr lvl="1"/>
            <a:r>
              <a:rPr lang="en-US" sz="2000" dirty="0">
                <a:latin typeface="Abadi"/>
                <a:ea typeface="+mn-lt"/>
                <a:cs typeface="+mn-lt"/>
              </a:rPr>
              <a:t>Evaluated 4 classification models:</a:t>
            </a:r>
            <a:endParaRPr lang="en-US" sz="2000" dirty="0">
              <a:latin typeface="Abadi"/>
              <a:ea typeface="Calibri"/>
              <a:cs typeface="Calibri"/>
            </a:endParaRPr>
          </a:p>
          <a:p>
            <a:pPr lvl="2"/>
            <a:r>
              <a:rPr lang="en-US" dirty="0">
                <a:latin typeface="Abadi"/>
                <a:ea typeface="+mn-lt"/>
                <a:cs typeface="+mn-lt"/>
              </a:rPr>
              <a:t>Logistic Regression</a:t>
            </a:r>
            <a:endParaRPr lang="en-US" dirty="0">
              <a:latin typeface="Abadi"/>
              <a:ea typeface="Calibri"/>
              <a:cs typeface="Calibri"/>
            </a:endParaRPr>
          </a:p>
          <a:p>
            <a:pPr lvl="2"/>
            <a:r>
              <a:rPr lang="en-US" dirty="0">
                <a:latin typeface="Abadi"/>
                <a:ea typeface="+mn-lt"/>
                <a:cs typeface="+mn-lt"/>
              </a:rPr>
              <a:t>Support Vector Machines (SVM)</a:t>
            </a:r>
            <a:endParaRPr lang="en-US" dirty="0">
              <a:latin typeface="Abadi"/>
              <a:ea typeface="Calibri"/>
              <a:cs typeface="Calibri"/>
            </a:endParaRPr>
          </a:p>
          <a:p>
            <a:pPr lvl="2"/>
            <a:r>
              <a:rPr lang="en-US" dirty="0">
                <a:latin typeface="Abadi"/>
                <a:ea typeface="+mn-lt"/>
                <a:cs typeface="+mn-lt"/>
              </a:rPr>
              <a:t>Decision Trees</a:t>
            </a:r>
            <a:endParaRPr lang="en-US">
              <a:latin typeface="Abadi"/>
              <a:ea typeface="Calibri"/>
              <a:cs typeface="Calibri"/>
            </a:endParaRPr>
          </a:p>
          <a:p>
            <a:pPr lvl="2"/>
            <a:r>
              <a:rPr lang="en-US" dirty="0">
                <a:latin typeface="Abadi"/>
                <a:ea typeface="+mn-lt"/>
                <a:cs typeface="+mn-lt"/>
              </a:rPr>
              <a:t>K-Nearest Neighbors (KNN)</a:t>
            </a:r>
            <a:endParaRPr lang="en-US" b="1" dirty="0">
              <a:latin typeface="Abadi"/>
              <a:ea typeface="Calibri" panose="020F0502020204030204"/>
              <a:cs typeface="Calibri" panose="020F0502020204030204"/>
            </a:endParaRPr>
          </a:p>
          <a:p>
            <a:r>
              <a:rPr lang="en-US" sz="2000" u="sng" dirty="0">
                <a:latin typeface="Abadi"/>
                <a:ea typeface="+mn-lt"/>
                <a:cs typeface="+mn-lt"/>
              </a:rPr>
              <a:t>Grid Search Cross Validation (CV):</a:t>
            </a:r>
            <a:endParaRPr lang="en-US" sz="2000" u="sng" dirty="0">
              <a:latin typeface="Abadi"/>
            </a:endParaRPr>
          </a:p>
          <a:p>
            <a:pPr lvl="1"/>
            <a:r>
              <a:rPr lang="en-US" sz="2000" dirty="0">
                <a:latin typeface="Abadi"/>
                <a:ea typeface="+mn-lt"/>
                <a:cs typeface="+mn-lt"/>
              </a:rPr>
              <a:t>Used Grid Search CV with a 10-fold cross-validation to optimize hyperparameters for all models and maximize accuracy.</a:t>
            </a:r>
            <a:endParaRPr lang="en-US" sz="2000" dirty="0">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611072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493"/>
            <a:ext cx="9745589" cy="5021530"/>
          </a:xfrm>
          <a:prstGeom prst="rect">
            <a:avLst/>
          </a:prstGeom>
        </p:spPr>
        <p:txBody>
          <a:bodyPr lIns="91440" tIns="45720" rIns="91440" bIns="45720" anchor="t">
            <a:normAutofit/>
          </a:bodyPr>
          <a:lstStyle/>
          <a:p>
            <a:r>
              <a:rPr lang="en-US" sz="2000" u="sng" dirty="0">
                <a:latin typeface="Abadi"/>
                <a:ea typeface="+mn-lt"/>
                <a:cs typeface="+mn-lt"/>
              </a:rPr>
              <a:t>Hyperparameter Tuning:</a:t>
            </a:r>
          </a:p>
          <a:p>
            <a:pPr lvl="1"/>
            <a:r>
              <a:rPr lang="en-US" sz="2000" dirty="0">
                <a:latin typeface="Abadi"/>
                <a:ea typeface="+mn-lt"/>
                <a:cs typeface="+mn-lt"/>
              </a:rPr>
              <a:t>Logistic Regression: Tuned C, penalty, and solver parameters.</a:t>
            </a:r>
          </a:p>
          <a:p>
            <a:pPr lvl="1"/>
            <a:r>
              <a:rPr lang="en-US" sz="2000" dirty="0">
                <a:latin typeface="Abadi"/>
                <a:ea typeface="+mn-lt"/>
                <a:cs typeface="+mn-lt"/>
              </a:rPr>
              <a:t>SVM: Tuned kernel, C, and gamma parameters.</a:t>
            </a:r>
            <a:endParaRPr lang="en-US" sz="2000">
              <a:latin typeface="Abadi"/>
              <a:ea typeface="Calibri"/>
              <a:cs typeface="Calibri"/>
            </a:endParaRPr>
          </a:p>
          <a:p>
            <a:pPr lvl="1"/>
            <a:r>
              <a:rPr lang="en-US" sz="2000" dirty="0">
                <a:latin typeface="Abadi"/>
                <a:ea typeface="+mn-lt"/>
                <a:cs typeface="+mn-lt"/>
              </a:rPr>
              <a:t>Decision Trees: Tuned criterion, splitter, </a:t>
            </a:r>
            <a:r>
              <a:rPr lang="en-US" sz="2000" dirty="0" err="1">
                <a:latin typeface="Abadi"/>
                <a:ea typeface="+mn-lt"/>
                <a:cs typeface="+mn-lt"/>
              </a:rPr>
              <a:t>max_depth</a:t>
            </a:r>
            <a:r>
              <a:rPr lang="en-US" sz="2000" dirty="0">
                <a:latin typeface="Abadi"/>
                <a:ea typeface="+mn-lt"/>
                <a:cs typeface="+mn-lt"/>
              </a:rPr>
              <a:t>, and other parameters.</a:t>
            </a:r>
          </a:p>
          <a:p>
            <a:pPr lvl="1"/>
            <a:r>
              <a:rPr lang="en-US" sz="2000" dirty="0">
                <a:latin typeface="Abadi"/>
                <a:ea typeface="+mn-lt"/>
                <a:cs typeface="+mn-lt"/>
              </a:rPr>
              <a:t>KNN: Tuned </a:t>
            </a:r>
            <a:r>
              <a:rPr lang="en-US" sz="2000" err="1">
                <a:latin typeface="Abadi"/>
                <a:ea typeface="+mn-lt"/>
                <a:cs typeface="+mn-lt"/>
              </a:rPr>
              <a:t>n_neighbors</a:t>
            </a:r>
            <a:r>
              <a:rPr lang="en-US" sz="2000" dirty="0">
                <a:latin typeface="Abadi"/>
                <a:ea typeface="+mn-lt"/>
                <a:cs typeface="+mn-lt"/>
              </a:rPr>
              <a:t>, algorithm, and p parameters.</a:t>
            </a:r>
            <a:endParaRPr lang="en-US" sz="2000">
              <a:latin typeface="Abadi"/>
              <a:ea typeface="Calibri"/>
              <a:cs typeface="Calibri"/>
            </a:endParaRPr>
          </a:p>
          <a:p>
            <a:r>
              <a:rPr lang="en-US" sz="2000" u="sng" dirty="0">
                <a:latin typeface="Abadi"/>
                <a:ea typeface="+mn-lt"/>
                <a:cs typeface="+mn-lt"/>
              </a:rPr>
              <a:t>Best-Performing Model:</a:t>
            </a:r>
          </a:p>
          <a:p>
            <a:pPr lvl="1"/>
            <a:r>
              <a:rPr lang="en-US" sz="2000" dirty="0">
                <a:latin typeface="Abadi"/>
                <a:ea typeface="+mn-lt"/>
                <a:cs typeface="+mn-lt"/>
              </a:rPr>
              <a:t>Logistic Regression was the best-performing model with a test accuracy of 83.33%.</a:t>
            </a:r>
            <a:endParaRPr lang="en-US" sz="2000">
              <a:latin typeface="Abadi"/>
              <a:ea typeface="Calibri"/>
              <a:cs typeface="Calibri"/>
            </a:endParaRPr>
          </a:p>
          <a:p>
            <a:pPr lvl="1"/>
            <a:r>
              <a:rPr lang="en-US" sz="2000" dirty="0">
                <a:latin typeface="Abadi"/>
                <a:ea typeface="+mn-lt"/>
                <a:cs typeface="+mn-lt"/>
              </a:rPr>
              <a:t>Decision Trees performed the worst with an accuracy of 77.78%.</a:t>
            </a:r>
            <a:endParaRPr lang="en-US" sz="2000" dirty="0">
              <a:latin typeface="Abadi"/>
              <a:ea typeface="Calibri"/>
              <a:cs typeface="Calibri"/>
            </a:endParaRPr>
          </a:p>
          <a:p>
            <a:endParaRPr lang="en-US" sz="2000" dirty="0">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Continued</a:t>
            </a:r>
          </a:p>
        </p:txBody>
      </p:sp>
    </p:spTree>
    <p:extLst>
      <p:ext uri="{BB962C8B-B14F-4D97-AF65-F5344CB8AC3E}">
        <p14:creationId xmlns:p14="http://schemas.microsoft.com/office/powerpoint/2010/main" val="349119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493"/>
            <a:ext cx="9745589" cy="5021530"/>
          </a:xfrm>
          <a:prstGeom prst="rect">
            <a:avLst/>
          </a:prstGeom>
        </p:spPr>
        <p:txBody>
          <a:bodyPr lIns="91440" tIns="45720" rIns="91440" bIns="45720" anchor="t">
            <a:normAutofit/>
          </a:bodyPr>
          <a:lstStyle/>
          <a:p>
            <a:r>
              <a:rPr lang="en-US" sz="2000" dirty="0">
                <a:ea typeface="+mn-lt"/>
                <a:cs typeface="+mn-lt"/>
              </a:rPr>
              <a:t>https://github.com/jacobmartin26/IBM-Data-Science/blob/main/Capstone/Lab%205%20Machine%20Learning%20Prediction.ipynb</a:t>
            </a:r>
            <a:endParaRPr lang="en-US" sz="2000" u="sng" dirty="0">
              <a:latin typeface="Abadi"/>
              <a:ea typeface="Calibri"/>
              <a:cs typeface="Calibri"/>
            </a:endParaRPr>
          </a:p>
          <a:p>
            <a:endParaRPr lang="en-US" sz="2000" dirty="0">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Continued</a:t>
            </a:r>
          </a:p>
        </p:txBody>
      </p:sp>
      <p:pic>
        <p:nvPicPr>
          <p:cNvPr id="2" name="Picture 1" descr="A diagram of a model selection&#10;&#10;Description automatically generated">
            <a:extLst>
              <a:ext uri="{FF2B5EF4-FFF2-40B4-BE49-F238E27FC236}">
                <a16:creationId xmlns:a16="http://schemas.microsoft.com/office/drawing/2014/main" id="{DA5AF2A7-901D-BFEF-BE76-7593CCDC0938}"/>
              </a:ext>
            </a:extLst>
          </p:cNvPr>
          <p:cNvPicPr>
            <a:picLocks noChangeAspect="1"/>
          </p:cNvPicPr>
          <p:nvPr/>
        </p:nvPicPr>
        <p:blipFill>
          <a:blip r:embed="rId3"/>
          <a:stretch>
            <a:fillRect/>
          </a:stretch>
        </p:blipFill>
        <p:spPr>
          <a:xfrm>
            <a:off x="716096" y="2111153"/>
            <a:ext cx="10759807" cy="3911815"/>
          </a:xfrm>
          <a:prstGeom prst="rect">
            <a:avLst/>
          </a:prstGeom>
        </p:spPr>
      </p:pic>
    </p:spTree>
    <p:extLst>
      <p:ext uri="{BB962C8B-B14F-4D97-AF65-F5344CB8AC3E}">
        <p14:creationId xmlns:p14="http://schemas.microsoft.com/office/powerpoint/2010/main" val="79831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6108" y="1372129"/>
            <a:ext cx="10086346" cy="484990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u="sng" dirty="0">
                <a:solidFill>
                  <a:schemeClr val="tx1"/>
                </a:solidFill>
                <a:latin typeface="Abadi"/>
              </a:rPr>
              <a:t>Data Collection:</a:t>
            </a:r>
          </a:p>
          <a:p>
            <a:pPr lvl="1">
              <a:buFont typeface="Courier New"/>
              <a:buChar char="o"/>
            </a:pPr>
            <a:r>
              <a:rPr lang="en-US" sz="2000" dirty="0">
                <a:solidFill>
                  <a:schemeClr val="tx1"/>
                </a:solidFill>
                <a:latin typeface="Abadi"/>
              </a:rPr>
              <a:t>Retrieved initial rocket launch data via SpaceX API, with supplementary launch details from web scraping the </a:t>
            </a:r>
            <a:r>
              <a:rPr lang="en-US" sz="2000" i="1" dirty="0">
                <a:solidFill>
                  <a:schemeClr val="tx1"/>
                </a:solidFill>
                <a:latin typeface="Abadi"/>
              </a:rPr>
              <a:t>"List of Falcon 9 and Falcon Heavy launches"</a:t>
            </a:r>
            <a:r>
              <a:rPr lang="en-US" sz="2000" dirty="0">
                <a:solidFill>
                  <a:schemeClr val="tx1"/>
                </a:solidFill>
                <a:latin typeface="Abadi"/>
              </a:rPr>
              <a:t> Wikipedia page (updated June 9, 2021).</a:t>
            </a:r>
          </a:p>
          <a:p>
            <a:r>
              <a:rPr lang="en-US" sz="2000" u="sng" dirty="0">
                <a:solidFill>
                  <a:schemeClr val="tx1"/>
                </a:solidFill>
                <a:latin typeface="Abadi"/>
              </a:rPr>
              <a:t>Data Preprocessing:</a:t>
            </a:r>
          </a:p>
          <a:p>
            <a:pPr lvl="1">
              <a:buFont typeface="Courier New"/>
              <a:buChar char="o"/>
            </a:pPr>
            <a:r>
              <a:rPr lang="en-US" sz="2000">
                <a:solidFill>
                  <a:schemeClr val="tx1"/>
                </a:solidFill>
                <a:latin typeface="Abadi"/>
              </a:rPr>
              <a:t>Replaced missing values with column means (except for Landing Pad data left as NaN).</a:t>
            </a:r>
            <a:endParaRPr lang="en-US" sz="2000" dirty="0">
              <a:solidFill>
                <a:schemeClr val="tx1"/>
              </a:solidFill>
              <a:latin typeface="Abadi"/>
            </a:endParaRPr>
          </a:p>
          <a:p>
            <a:pPr lvl="1">
              <a:buFont typeface="Courier New"/>
              <a:buChar char="o"/>
            </a:pPr>
            <a:r>
              <a:rPr lang="en-US" sz="2000" dirty="0">
                <a:solidFill>
                  <a:schemeClr val="tx1"/>
                </a:solidFill>
                <a:latin typeface="Abadi"/>
              </a:rPr>
              <a:t>Filtered results to include only Falcon 9 launches.</a:t>
            </a:r>
          </a:p>
          <a:p>
            <a:r>
              <a:rPr lang="en-US" sz="2000" u="sng" dirty="0">
                <a:solidFill>
                  <a:schemeClr val="tx1"/>
                </a:solidFill>
                <a:latin typeface="Abadi"/>
              </a:rPr>
              <a:t>Exploratory Data Analysis (EDA):</a:t>
            </a:r>
          </a:p>
          <a:p>
            <a:pPr lvl="1">
              <a:buFont typeface="Courier New"/>
              <a:buChar char="o"/>
            </a:pPr>
            <a:r>
              <a:rPr lang="en-US" sz="2000" dirty="0">
                <a:solidFill>
                  <a:schemeClr val="tx1"/>
                </a:solidFill>
                <a:latin typeface="Abadi"/>
              </a:rPr>
              <a:t>Examined relationships between Flight Number, Payload Mass, launch sites, orbit types, and landing outcomes.</a:t>
            </a:r>
          </a:p>
          <a:p>
            <a:r>
              <a:rPr lang="en-US" sz="2000" u="sng" dirty="0">
                <a:solidFill>
                  <a:schemeClr val="tx1"/>
                </a:solidFill>
                <a:latin typeface="Abadi"/>
              </a:rPr>
              <a:t>Machine Learning:</a:t>
            </a:r>
          </a:p>
          <a:p>
            <a:pPr lvl="1">
              <a:buFont typeface="Courier New"/>
              <a:buChar char="o"/>
            </a:pPr>
            <a:r>
              <a:rPr lang="en-US" sz="2000" dirty="0">
                <a:solidFill>
                  <a:schemeClr val="tx1"/>
                </a:solidFill>
                <a:latin typeface="Abadi"/>
              </a:rPr>
              <a:t>Standardized key features and used Grid Search Cross Validation with four models: Logistic Regression, Support Vector Machines, Decision Tree, and k-Nearest Neighbors.</a:t>
            </a:r>
            <a:endParaRPr lang="en-US" sz="2000">
              <a:solidFill>
                <a:schemeClr val="tx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Methodologies</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6108" y="1362948"/>
            <a:ext cx="10398491" cy="465711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u="sng" dirty="0">
                <a:solidFill>
                  <a:schemeClr val="tx1"/>
                </a:solidFill>
                <a:latin typeface="Abadi"/>
                <a:cs typeface="Segoe UI"/>
              </a:rPr>
              <a:t>Key EDA Insights:</a:t>
            </a:r>
          </a:p>
          <a:p>
            <a:pPr lvl="1">
              <a:buFont typeface="Courier New"/>
              <a:buChar char="o"/>
            </a:pPr>
            <a:r>
              <a:rPr lang="en-US" sz="2000" dirty="0">
                <a:solidFill>
                  <a:schemeClr val="tx1"/>
                </a:solidFill>
                <a:latin typeface="Abadi"/>
                <a:cs typeface="Segoe UI"/>
              </a:rPr>
              <a:t>Higher Flight Numbers correlate with greater landing success rates.</a:t>
            </a:r>
            <a:endParaRPr lang="en-US" sz="2000" dirty="0">
              <a:solidFill>
                <a:schemeClr val="tx1"/>
              </a:solidFill>
              <a:latin typeface="Abadi"/>
            </a:endParaRPr>
          </a:p>
          <a:p>
            <a:pPr lvl="1">
              <a:buFont typeface="Courier New"/>
              <a:buChar char="o"/>
            </a:pPr>
            <a:r>
              <a:rPr lang="en-US" sz="2000" dirty="0">
                <a:solidFill>
                  <a:schemeClr val="tx1"/>
                </a:solidFill>
                <a:latin typeface="Abadi"/>
                <a:cs typeface="Segoe UI"/>
              </a:rPr>
              <a:t>VAFB SLC 4E and KSC LC 39A sites have higher success rates compared to CCAFS SLC 40.</a:t>
            </a:r>
            <a:endParaRPr lang="en-US" sz="2000" dirty="0">
              <a:solidFill>
                <a:schemeClr val="tx1"/>
              </a:solidFill>
              <a:latin typeface="Abadi"/>
            </a:endParaRPr>
          </a:p>
          <a:p>
            <a:pPr lvl="1">
              <a:buFont typeface="Courier New"/>
              <a:buChar char="o"/>
            </a:pPr>
            <a:r>
              <a:rPr lang="en-US" sz="2000" dirty="0">
                <a:solidFill>
                  <a:schemeClr val="tx1"/>
                </a:solidFill>
                <a:latin typeface="Abadi"/>
                <a:cs typeface="Segoe UI"/>
              </a:rPr>
              <a:t>Orbit types ES-L1, GEO, HEO, and SSO achieved 100% success rates.</a:t>
            </a:r>
            <a:endParaRPr lang="en-US" sz="2000" dirty="0">
              <a:solidFill>
                <a:schemeClr val="tx1"/>
              </a:solidFill>
              <a:latin typeface="Abadi"/>
            </a:endParaRPr>
          </a:p>
          <a:p>
            <a:pPr lvl="1">
              <a:buFont typeface="Courier New"/>
              <a:buChar char="o"/>
            </a:pPr>
            <a:r>
              <a:rPr lang="en-US" sz="2000" dirty="0">
                <a:solidFill>
                  <a:schemeClr val="tx1"/>
                </a:solidFill>
                <a:latin typeface="Abadi"/>
                <a:cs typeface="Segoe UI"/>
              </a:rPr>
              <a:t>Success rate plateaued around 85% since 2020.</a:t>
            </a:r>
            <a:endParaRPr lang="en-US" sz="2000">
              <a:solidFill>
                <a:schemeClr val="tx1"/>
              </a:solidFill>
              <a:latin typeface="Abadi"/>
            </a:endParaRPr>
          </a:p>
          <a:p>
            <a:r>
              <a:rPr lang="en-US" sz="2000" u="sng" dirty="0">
                <a:solidFill>
                  <a:schemeClr val="tx1"/>
                </a:solidFill>
                <a:latin typeface="Abadi"/>
                <a:cs typeface="Segoe UI"/>
              </a:rPr>
              <a:t>Model Performance:</a:t>
            </a:r>
            <a:endParaRPr lang="en-US" sz="2000" u="sng">
              <a:solidFill>
                <a:schemeClr val="tx1"/>
              </a:solidFill>
              <a:latin typeface="Abadi"/>
            </a:endParaRPr>
          </a:p>
          <a:p>
            <a:pPr lvl="1">
              <a:buFont typeface="Courier New"/>
              <a:buChar char="o"/>
            </a:pPr>
            <a:r>
              <a:rPr lang="en-US" sz="2000" dirty="0">
                <a:solidFill>
                  <a:schemeClr val="tx1"/>
                </a:solidFill>
                <a:latin typeface="Abadi"/>
                <a:cs typeface="Segoe UI"/>
              </a:rPr>
              <a:t>Logistic Regression, Support Vector Machines, and k-Nearest Neighbors achieved similar test accuracies.</a:t>
            </a:r>
            <a:endParaRPr lang="en-US" sz="2000" dirty="0">
              <a:solidFill>
                <a:schemeClr val="tx1"/>
              </a:solidFill>
              <a:latin typeface="Abadi"/>
            </a:endParaRPr>
          </a:p>
          <a:p>
            <a:pPr lvl="1">
              <a:buFont typeface="Courier New"/>
              <a:buChar char="o"/>
            </a:pPr>
            <a:r>
              <a:rPr lang="en-US" sz="2000" dirty="0">
                <a:solidFill>
                  <a:schemeClr val="tx1"/>
                </a:solidFill>
                <a:latin typeface="Abadi"/>
                <a:cs typeface="Segoe UI"/>
              </a:rPr>
              <a:t>Best performing model: Logistic Regression (83.33% accuracy).</a:t>
            </a:r>
          </a:p>
          <a:p>
            <a:pPr lvl="1">
              <a:buFont typeface="Courier New"/>
              <a:buChar char="o"/>
            </a:pPr>
            <a:r>
              <a:rPr lang="en-US" sz="2000" dirty="0">
                <a:solidFill>
                  <a:schemeClr val="tx1"/>
                </a:solidFill>
                <a:latin typeface="Abadi"/>
                <a:cs typeface="Segoe UI"/>
              </a:rPr>
              <a:t>Worst performing model: Decision Tree (77.78%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Results</a:t>
            </a:r>
            <a:endParaRPr lang="en-US" dirty="0">
              <a:solidFill>
                <a:srgbClr val="0B49CB"/>
              </a:solidFill>
            </a:endParaRPr>
          </a:p>
        </p:txBody>
      </p:sp>
    </p:spTree>
    <p:extLst>
      <p:ext uri="{BB962C8B-B14F-4D97-AF65-F5344CB8AC3E}">
        <p14:creationId xmlns:p14="http://schemas.microsoft.com/office/powerpoint/2010/main" val="3152252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4432" y="1447258"/>
            <a:ext cx="10388912" cy="330307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dirty="0">
                <a:solidFill>
                  <a:schemeClr val="tx1"/>
                </a:solidFill>
                <a:latin typeface="Abadi"/>
              </a:rPr>
              <a:t>SpaceX advertises Falcon 9 rocket launches on its website with a cost of $62 million; other providers cost upward of $165 million each, much of the savings is because SpaceX can reuse the first stage. </a:t>
            </a:r>
            <a:endParaRPr lang="en-US">
              <a:solidFill>
                <a:schemeClr val="tx1"/>
              </a:solidFill>
            </a:endParaRPr>
          </a:p>
          <a:p>
            <a:pPr marL="0" indent="0">
              <a:spcBef>
                <a:spcPts val="1400"/>
              </a:spcBef>
              <a:buNone/>
            </a:pPr>
            <a:endParaRPr lang="en-US" dirty="0">
              <a:solidFill>
                <a:schemeClr val="tx1"/>
              </a:solidFill>
              <a:latin typeface="Abadi"/>
            </a:endParaRPr>
          </a:p>
          <a:p>
            <a:pPr marL="0" indent="0">
              <a:spcBef>
                <a:spcPts val="1400"/>
              </a:spcBef>
              <a:buNone/>
            </a:pPr>
            <a:r>
              <a:rPr lang="en-US" dirty="0">
                <a:solidFill>
                  <a:schemeClr val="tx1"/>
                </a:solidFill>
                <a:latin typeface="Abadi"/>
              </a:rPr>
              <a:t>Therefore if we can determine if the first stage will land, we can determine the cost of a launch. This information can be used if an alternate company wants to bid against SpaceX for a rocket launch.</a:t>
            </a:r>
            <a:endParaRPr lang="en-US">
              <a:solidFill>
                <a:schemeClr val="tx1"/>
              </a:solidFill>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r>
              <a:rPr lang="en-US" sz="2400" dirty="0">
                <a:latin typeface="Abadi"/>
                <a:cs typeface="Segoe UI"/>
              </a:rPr>
              <a:t>The process begins by making an API call to the SpaceX API to request initial rocket launch data. Next, the launch IDs obtained from the initial API call are extracted for further use. Separate API calls are made using the previously extracted launch IDs to get detailed information about each launch. The results are then filtered to only include those pertaining to the Falcon 9 rocket model.</a:t>
            </a:r>
            <a:endParaRPr lang="en-US" sz="2400">
              <a:latin typeface="Abadi"/>
            </a:endParaRPr>
          </a:p>
          <a:p>
            <a:pPr marL="0" indent="0">
              <a:buNone/>
            </a:pPr>
            <a:endParaRPr lang="en-US" sz="2400" dirty="0">
              <a:latin typeface="Abadi"/>
              <a:cs typeface="Segoe UI"/>
            </a:endParaRPr>
          </a:p>
          <a:p>
            <a:r>
              <a:rPr lang="en-US" sz="2400" dirty="0">
                <a:latin typeface="Abadi"/>
                <a:cs typeface="Segoe UI"/>
              </a:rPr>
              <a:t>All missing (</a:t>
            </a:r>
            <a:r>
              <a:rPr lang="en-US" sz="2400" dirty="0" err="1">
                <a:latin typeface="Abadi"/>
                <a:cs typeface="Segoe UI"/>
              </a:rPr>
              <a:t>NaN</a:t>
            </a:r>
            <a:r>
              <a:rPr lang="en-US" sz="2400" dirty="0">
                <a:latin typeface="Abadi"/>
                <a:cs typeface="Segoe UI"/>
              </a:rPr>
              <a:t>) values are replaced with the mean of that column, except for the missing values related to the Landing Pad which are left as </a:t>
            </a:r>
            <a:r>
              <a:rPr lang="en-US" sz="2400" dirty="0" err="1">
                <a:latin typeface="Abadi"/>
                <a:cs typeface="Segoe UI"/>
              </a:rPr>
              <a:t>NaN</a:t>
            </a:r>
            <a:r>
              <a:rPr lang="en-US" sz="2400" dirty="0">
                <a:latin typeface="Abadi"/>
                <a:cs typeface="Segoe UI"/>
              </a:rPr>
              <a:t>.</a:t>
            </a:r>
            <a:endParaRPr lang="en-US" sz="2400" dirty="0">
              <a:latin typeface="Abadi"/>
            </a:endParaRPr>
          </a:p>
          <a:p>
            <a:pPr marL="0" indent="0">
              <a:buNone/>
            </a:pPr>
            <a:endParaRPr lang="en-US">
              <a:solidFill>
                <a:srgbClr val="000000"/>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835" y="1800225"/>
            <a:ext cx="9028647" cy="18022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https://github.com/jacobmartin26/IBM-Data-Science/blob/main/Capstone/Lab%201%20Collecting%20the%20data.ipynb</a:t>
            </a: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black rectangle with white text&#10;&#10;Description automatically generated">
            <a:extLst>
              <a:ext uri="{FF2B5EF4-FFF2-40B4-BE49-F238E27FC236}">
                <a16:creationId xmlns:a16="http://schemas.microsoft.com/office/drawing/2014/main" id="{B3A246B2-93E0-ED99-AC66-FBD60FE6766A}"/>
              </a:ext>
            </a:extLst>
          </p:cNvPr>
          <p:cNvPicPr>
            <a:picLocks noChangeAspect="1"/>
          </p:cNvPicPr>
          <p:nvPr/>
        </p:nvPicPr>
        <p:blipFill>
          <a:blip r:embed="rId3"/>
          <a:stretch>
            <a:fillRect/>
          </a:stretch>
        </p:blipFill>
        <p:spPr>
          <a:xfrm>
            <a:off x="2390028" y="3092527"/>
            <a:ext cx="7411942" cy="1012633"/>
          </a:xfrm>
          <a:prstGeom prst="rect">
            <a:avLst/>
          </a:prstGeom>
        </p:spPr>
      </p:pic>
      <p:pic>
        <p:nvPicPr>
          <p:cNvPr id="7" name="Picture 6" descr="A black rectangle with white text&#10;&#10;Description automatically generated">
            <a:extLst>
              <a:ext uri="{FF2B5EF4-FFF2-40B4-BE49-F238E27FC236}">
                <a16:creationId xmlns:a16="http://schemas.microsoft.com/office/drawing/2014/main" id="{F1EFCC09-2BD9-2D7A-D38C-6FD5B8075472}"/>
              </a:ext>
            </a:extLst>
          </p:cNvPr>
          <p:cNvPicPr>
            <a:picLocks noChangeAspect="1"/>
          </p:cNvPicPr>
          <p:nvPr/>
        </p:nvPicPr>
        <p:blipFill>
          <a:blip r:embed="rId4"/>
          <a:stretch>
            <a:fillRect/>
          </a:stretch>
        </p:blipFill>
        <p:spPr>
          <a:xfrm>
            <a:off x="2787211" y="4101086"/>
            <a:ext cx="6626759" cy="10152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709386"/>
          </a:xfrm>
          <a:prstGeom prst="rect">
            <a:avLst/>
          </a:prstGeom>
        </p:spPr>
        <p:txBody>
          <a:bodyPr lIns="91440" tIns="45720" rIns="91440" bIns="45720" anchor="t"/>
          <a:lstStyle/>
          <a:p>
            <a:r>
              <a:rPr lang="en-US" sz="2000" u="sng" dirty="0">
                <a:latin typeface="Abadi"/>
                <a:ea typeface="+mn-lt"/>
                <a:cs typeface="+mn-lt"/>
              </a:rPr>
              <a:t>Webpage Selection:</a:t>
            </a:r>
            <a:endParaRPr lang="en-US" sz="2000" u="sng" dirty="0">
              <a:latin typeface="Abadi"/>
              <a:cs typeface="Segoe UI"/>
            </a:endParaRPr>
          </a:p>
          <a:p>
            <a:pPr lvl="1">
              <a:buFont typeface="Courier New" panose="020B0604020202020204" pitchFamily="34" charset="0"/>
              <a:buChar char="o"/>
            </a:pPr>
            <a:r>
              <a:rPr lang="en-US" sz="2000" dirty="0">
                <a:latin typeface="Abadi"/>
                <a:ea typeface="+mn-lt"/>
                <a:cs typeface="+mn-lt"/>
              </a:rPr>
              <a:t>A snapshot of the </a:t>
            </a:r>
            <a:r>
              <a:rPr lang="en-US" sz="2000" i="1" dirty="0">
                <a:latin typeface="Abadi"/>
                <a:ea typeface="+mn-lt"/>
                <a:cs typeface="+mn-lt"/>
              </a:rPr>
              <a:t>"List of Falcon 9 and Falcon Heavy launches"</a:t>
            </a:r>
            <a:r>
              <a:rPr lang="en-US" sz="2000" dirty="0">
                <a:latin typeface="Abadi"/>
                <a:ea typeface="+mn-lt"/>
                <a:cs typeface="+mn-lt"/>
              </a:rPr>
              <a:t> Wikipedia page (updated on June 9, 2021) was used as the data source.</a:t>
            </a:r>
          </a:p>
          <a:p>
            <a:r>
              <a:rPr lang="en-US" sz="2000" u="sng" dirty="0">
                <a:latin typeface="Abadi"/>
                <a:ea typeface="+mn-lt"/>
                <a:cs typeface="+mn-lt"/>
              </a:rPr>
              <a:t>Target Table Identification:</a:t>
            </a:r>
            <a:endParaRPr lang="en-US" sz="2000" u="sng" dirty="0">
              <a:latin typeface="Abadi"/>
              <a:ea typeface="Calibri"/>
              <a:cs typeface="Calibri"/>
            </a:endParaRPr>
          </a:p>
          <a:p>
            <a:pPr lvl="1">
              <a:buFont typeface="Courier New" panose="020B0604020202020204" pitchFamily="34" charset="0"/>
              <a:buChar char="o"/>
            </a:pPr>
            <a:r>
              <a:rPr lang="en-US" sz="2000" dirty="0">
                <a:latin typeface="Abadi"/>
                <a:ea typeface="+mn-lt"/>
                <a:cs typeface="+mn-lt"/>
              </a:rPr>
              <a:t>The third HTML table on the page was identified as containing the relevant launch records.</a:t>
            </a:r>
            <a:endParaRPr lang="en-US" sz="2000" dirty="0">
              <a:latin typeface="Abadi"/>
              <a:ea typeface="Calibri"/>
              <a:cs typeface="Calibri"/>
            </a:endParaRPr>
          </a:p>
          <a:p>
            <a:r>
              <a:rPr lang="en-US" sz="2000" u="sng" dirty="0">
                <a:latin typeface="Abadi"/>
                <a:ea typeface="+mn-lt"/>
                <a:cs typeface="+mn-lt"/>
              </a:rPr>
              <a:t>Column Name Extraction:</a:t>
            </a:r>
            <a:endParaRPr lang="en-US" sz="2000" u="sng" dirty="0">
              <a:latin typeface="Abadi"/>
              <a:ea typeface="Calibri"/>
              <a:cs typeface="Calibri"/>
            </a:endParaRPr>
          </a:p>
          <a:p>
            <a:pPr lvl="1">
              <a:buFont typeface="Courier New" panose="020B0604020202020204" pitchFamily="34" charset="0"/>
              <a:buChar char="o"/>
            </a:pPr>
            <a:r>
              <a:rPr lang="en-US" sz="2000" dirty="0">
                <a:latin typeface="Abadi"/>
                <a:ea typeface="+mn-lt"/>
                <a:cs typeface="+mn-lt"/>
              </a:rPr>
              <a:t>Extracted all column/variable names by iterating through the </a:t>
            </a:r>
            <a:r>
              <a:rPr lang="en-US" sz="2000" dirty="0">
                <a:latin typeface="Abadi"/>
                <a:cs typeface="Segoe UI"/>
              </a:rPr>
              <a:t>&lt;</a:t>
            </a:r>
            <a:r>
              <a:rPr lang="en-US" sz="2000" dirty="0" err="1">
                <a:latin typeface="Abadi"/>
                <a:cs typeface="Segoe UI"/>
              </a:rPr>
              <a:t>th</a:t>
            </a:r>
            <a:r>
              <a:rPr lang="en-US" sz="2000" dirty="0">
                <a:latin typeface="Abadi"/>
                <a:cs typeface="Segoe UI"/>
              </a:rPr>
              <a:t>&gt;</a:t>
            </a:r>
            <a:r>
              <a:rPr lang="en-US" sz="2000" dirty="0">
                <a:latin typeface="Abadi"/>
                <a:ea typeface="+mn-lt"/>
                <a:cs typeface="+mn-lt"/>
              </a:rPr>
              <a:t> elements in the table header using the </a:t>
            </a:r>
            <a:r>
              <a:rPr lang="en-US" sz="2000" dirty="0" err="1">
                <a:latin typeface="Abadi"/>
                <a:cs typeface="Segoe UI"/>
              </a:rPr>
              <a:t>extract_column_from_header</a:t>
            </a:r>
            <a:r>
              <a:rPr lang="en-US" sz="2000" dirty="0">
                <a:latin typeface="Abadi"/>
                <a:cs typeface="Segoe UI"/>
              </a:rPr>
              <a:t>()</a:t>
            </a:r>
            <a:r>
              <a:rPr lang="en-US" sz="2000" dirty="0">
                <a:latin typeface="Abadi"/>
                <a:ea typeface="+mn-lt"/>
                <a:cs typeface="+mn-lt"/>
              </a:rPr>
              <a:t> function.</a:t>
            </a:r>
            <a:endParaRPr lang="en-US" sz="2000" dirty="0">
              <a:latin typeface="Abadi"/>
              <a:ea typeface="Calibri"/>
              <a:cs typeface="Calibri"/>
            </a:endParaRPr>
          </a:p>
          <a:p>
            <a:r>
              <a:rPr lang="en-US" sz="2000" u="sng" dirty="0">
                <a:latin typeface="Abadi"/>
                <a:ea typeface="+mn-lt"/>
                <a:cs typeface="+mn-lt"/>
              </a:rPr>
              <a:t>Row Parsing:</a:t>
            </a:r>
            <a:endParaRPr lang="en-US" sz="2000" u="sng" dirty="0">
              <a:latin typeface="Abadi"/>
              <a:ea typeface="Calibri"/>
              <a:cs typeface="Calibri"/>
            </a:endParaRPr>
          </a:p>
          <a:p>
            <a:pPr lvl="1">
              <a:buFont typeface="Courier New" panose="020B0604020202020204" pitchFamily="34" charset="0"/>
              <a:buChar char="o"/>
            </a:pPr>
            <a:r>
              <a:rPr lang="en-US" sz="2000" dirty="0">
                <a:latin typeface="Abadi"/>
                <a:ea typeface="+mn-lt"/>
                <a:cs typeface="+mn-lt"/>
              </a:rPr>
              <a:t>Parsed each row of the HTML table to extract launch records.</a:t>
            </a:r>
          </a:p>
          <a:p>
            <a:r>
              <a:rPr lang="en-US" sz="2000" u="sng" dirty="0">
                <a:latin typeface="Abadi"/>
                <a:ea typeface="+mn-lt"/>
                <a:cs typeface="+mn-lt"/>
              </a:rPr>
              <a:t>Data Frame Creation:</a:t>
            </a:r>
            <a:endParaRPr lang="en-US" sz="2000" u="sng" dirty="0">
              <a:latin typeface="Abadi"/>
              <a:ea typeface="Calibri"/>
              <a:cs typeface="Calibri"/>
            </a:endParaRPr>
          </a:p>
          <a:p>
            <a:pPr lvl="1">
              <a:buFont typeface="Courier New" panose="020B0604020202020204" pitchFamily="34" charset="0"/>
              <a:buChar char="o"/>
            </a:pPr>
            <a:r>
              <a:rPr lang="en-US" sz="2000" dirty="0">
                <a:latin typeface="Abadi"/>
                <a:ea typeface="+mn-lt"/>
                <a:cs typeface="+mn-lt"/>
              </a:rPr>
              <a:t>Populated a dictionary (</a:t>
            </a:r>
            <a:r>
              <a:rPr lang="en-US" sz="2000" err="1">
                <a:latin typeface="Abadi"/>
                <a:cs typeface="Segoe UI"/>
              </a:rPr>
              <a:t>launch_dict</a:t>
            </a:r>
            <a:r>
              <a:rPr lang="en-US" sz="2000" dirty="0">
                <a:latin typeface="Abadi"/>
                <a:ea typeface="+mn-lt"/>
                <a:cs typeface="+mn-lt"/>
              </a:rPr>
              <a:t>) with the extracted records and transformed it into a structured </a:t>
            </a:r>
            <a:r>
              <a:rPr lang="en-US" sz="2000" err="1">
                <a:latin typeface="Abadi"/>
                <a:ea typeface="+mn-lt"/>
                <a:cs typeface="+mn-lt"/>
              </a:rPr>
              <a:t>DataFrame</a:t>
            </a:r>
            <a:r>
              <a:rPr lang="en-US" sz="2000" dirty="0">
                <a:latin typeface="Abadi"/>
                <a:ea typeface="+mn-lt"/>
                <a:cs typeface="+mn-lt"/>
              </a:rPr>
              <a:t> for analysis.</a:t>
            </a:r>
          </a:p>
          <a:p>
            <a:endParaRPr lang="en-US" sz="2400" dirty="0">
              <a:latin typeface="Abadi"/>
              <a:cs typeface="Segoe UI"/>
            </a:endParaRPr>
          </a:p>
          <a:p>
            <a:pPr marL="0" indent="0">
              <a:buNone/>
            </a:pPr>
            <a:endParaRPr lang="en-US">
              <a:solidFill>
                <a:srgbClr val="000000"/>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22242469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50</Slides>
  <Notes>2</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599</cp:revision>
  <dcterms:created xsi:type="dcterms:W3CDTF">2021-04-29T18:58:34Z</dcterms:created>
  <dcterms:modified xsi:type="dcterms:W3CDTF">2025-01-15T02:40:17Z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